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4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27F1BF-0029-43AB-BEE6-7ECF45A705BD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C85E11-4269-4194-9A30-D72011E221E8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C85E11-4269-4194-9A30-D72011E221E8}" type="slidenum">
              <a:rPr lang="en-GB" smtClean="0"/>
              <a:pPr/>
              <a:t>2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ctangle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ctangle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ctangle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ctangle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en-GB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ctangle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ctangle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ctangle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ctangle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ctangle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ctangle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ctangle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6ADB2F4F-F231-4FB7-968C-ECC35BF4D805}" type="datetimeFigureOut">
              <a:rPr lang="en-US" smtClean="0"/>
              <a:pPr/>
              <a:t>6/18/2020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en-GB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0BCB5879-3EFE-48A7-B214-2D5B672DB8AE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hrutimechlearn/churn-modell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rester.com/home/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uperoffice.com/blog/customer-retention-tips-with-crm-software/" TargetMode="External"/><Relationship Id="rId5" Type="http://schemas.openxmlformats.org/officeDocument/2006/relationships/hyperlink" Target="http://hbswk.hbs.edu/archive/1590.html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BZ" dirty="0" smtClean="0"/>
              <a:t>Bank Customer Churn Prediction and </a:t>
            </a:r>
            <a:r>
              <a:rPr lang="en-BZ" dirty="0" smtClean="0"/>
              <a:t>Customer Churn </a:t>
            </a:r>
            <a:r>
              <a:rPr lang="en-BZ" dirty="0" smtClean="0"/>
              <a:t>Segmentation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BZ" dirty="0" err="1" smtClean="0"/>
              <a:t>Shabrina</a:t>
            </a:r>
            <a:r>
              <a:rPr lang="en-BZ" dirty="0" smtClean="0"/>
              <a:t> </a:t>
            </a:r>
            <a:r>
              <a:rPr lang="en-BZ" dirty="0" err="1" smtClean="0"/>
              <a:t>Azalia</a:t>
            </a:r>
            <a:r>
              <a:rPr lang="en-BZ" dirty="0" smtClean="0"/>
              <a:t> </a:t>
            </a:r>
            <a:r>
              <a:rPr lang="en-BZ" dirty="0" err="1" smtClean="0"/>
              <a:t>Aikadina</a:t>
            </a:r>
            <a:endParaRPr lang="en-BZ" dirty="0" smtClean="0"/>
          </a:p>
          <a:p>
            <a:r>
              <a:rPr lang="en-BZ" dirty="0" smtClean="0"/>
              <a:t>Job Connector Data Scientist Batch 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Z" dirty="0" smtClean="0"/>
              <a:t>Dataset Source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517136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en-BZ" dirty="0" err="1" smtClean="0"/>
              <a:t>Kaggle</a:t>
            </a:r>
            <a:endParaRPr lang="en-BZ" dirty="0" smtClean="0"/>
          </a:p>
          <a:p>
            <a:pPr>
              <a:buNone/>
            </a:pPr>
            <a:r>
              <a:rPr lang="en-GB" sz="1200" dirty="0" smtClean="0">
                <a:solidFill>
                  <a:srgbClr val="002060"/>
                </a:solidFill>
                <a:hlinkClick r:id="rId3"/>
              </a:rPr>
              <a:t>https://www.kaggle.com/shrutimechlearn/churn-modelling</a:t>
            </a:r>
            <a:endParaRPr lang="en-BZ" sz="1200" dirty="0" smtClean="0">
              <a:solidFill>
                <a:srgbClr val="002060"/>
              </a:solidFill>
            </a:endParaRPr>
          </a:p>
          <a:p>
            <a:pPr>
              <a:buNone/>
            </a:pPr>
            <a:r>
              <a:rPr lang="en-BZ" sz="2000" dirty="0" smtClean="0"/>
              <a:t>Bank Customer Churn</a:t>
            </a:r>
          </a:p>
          <a:p>
            <a:pPr>
              <a:buNone/>
            </a:pPr>
            <a:r>
              <a:rPr lang="en-GB" sz="1400" dirty="0" smtClean="0"/>
              <a:t>	This data set contains details of a bank's customers and the target variable is a binary variable reflecting the fact whether the customer left the bank (closed his account) or he continues to be a customer.</a:t>
            </a:r>
            <a:endParaRPr lang="en-BZ" sz="1400" dirty="0" smtClean="0"/>
          </a:p>
          <a:p>
            <a:pPr>
              <a:buNone/>
            </a:pPr>
            <a:endParaRPr lang="en-BZ" sz="2000" dirty="0" smtClean="0"/>
          </a:p>
          <a:p>
            <a:pPr>
              <a:buNone/>
            </a:pPr>
            <a:endParaRPr lang="en-BZ" sz="2000" dirty="0" smtClean="0"/>
          </a:p>
          <a:p>
            <a:pPr>
              <a:buNone/>
            </a:pPr>
            <a:endParaRPr lang="en-BZ" dirty="0" smtClean="0"/>
          </a:p>
          <a:p>
            <a:pPr>
              <a:buNone/>
            </a:pPr>
            <a:endParaRPr lang="en-BZ" dirty="0" smtClean="0"/>
          </a:p>
          <a:p>
            <a:pPr>
              <a:buNone/>
            </a:pPr>
            <a:endParaRPr lang="en-BZ" dirty="0" smtClean="0"/>
          </a:p>
          <a:p>
            <a:pPr>
              <a:buNone/>
            </a:pPr>
            <a:endParaRPr lang="en-BZ" dirty="0" smtClean="0"/>
          </a:p>
          <a:p>
            <a:pPr>
              <a:buNone/>
            </a:pPr>
            <a:endParaRPr lang="en-BZ" sz="1800" dirty="0" smtClean="0"/>
          </a:p>
          <a:p>
            <a:pPr>
              <a:buNone/>
            </a:pPr>
            <a:endParaRPr lang="en-BZ" sz="1800" dirty="0" smtClean="0"/>
          </a:p>
          <a:p>
            <a:pPr>
              <a:buNone/>
            </a:pPr>
            <a:endParaRPr lang="en-BZ" sz="1800" dirty="0" smtClean="0"/>
          </a:p>
          <a:p>
            <a:pPr>
              <a:buNone/>
            </a:pPr>
            <a:r>
              <a:rPr lang="en-BZ" sz="1800" dirty="0" smtClean="0"/>
              <a:t>Dataset Information:</a:t>
            </a:r>
          </a:p>
          <a:p>
            <a:pPr marL="452628" indent="-342900">
              <a:buAutoNum type="arabicPeriod"/>
            </a:pPr>
            <a:r>
              <a:rPr lang="en-BZ" sz="1800" dirty="0" smtClean="0"/>
              <a:t>10.000 Rows</a:t>
            </a:r>
          </a:p>
          <a:p>
            <a:pPr marL="452628" indent="-342900">
              <a:buAutoNum type="arabicPeriod"/>
            </a:pPr>
            <a:r>
              <a:rPr lang="en-BZ" sz="1800" dirty="0" smtClean="0"/>
              <a:t>14 Columns</a:t>
            </a:r>
            <a:endParaRPr lang="en-GB" sz="1800" dirty="0"/>
          </a:p>
        </p:txBody>
      </p:sp>
      <p:pic>
        <p:nvPicPr>
          <p:cNvPr id="4" name="Picture 3" descr="ppt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76600"/>
            <a:ext cx="9144000" cy="22608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81000"/>
            <a:ext cx="8229600" cy="1066800"/>
          </a:xfrm>
        </p:spPr>
        <p:txBody>
          <a:bodyPr/>
          <a:lstStyle/>
          <a:p>
            <a:r>
              <a:rPr lang="en-BZ" dirty="0" smtClean="0"/>
              <a:t>Project Background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95400"/>
            <a:ext cx="8229600" cy="5562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BZ" sz="2000" b="1" dirty="0" smtClean="0"/>
              <a:t>		</a:t>
            </a:r>
            <a:r>
              <a:rPr lang="en-BZ" sz="2400" b="1" dirty="0" smtClean="0"/>
              <a:t>Costumer churn </a:t>
            </a:r>
            <a:r>
              <a:rPr lang="en-GB" sz="1400" dirty="0" smtClean="0"/>
              <a:t>also known as customer attrition, in its most basic form, is when a customer chooses to stop using your products or services. </a:t>
            </a:r>
            <a:endParaRPr lang="en-BZ" sz="1400" dirty="0" smtClean="0"/>
          </a:p>
          <a:p>
            <a:pPr>
              <a:buNone/>
            </a:pPr>
            <a:r>
              <a:rPr lang="en-BZ" sz="1400" dirty="0" smtClean="0"/>
              <a:t>	 	Reasons why churn often in first place in company’s problem:</a:t>
            </a:r>
            <a:r>
              <a:rPr lang="en-GB" sz="1400" dirty="0" smtClean="0"/>
              <a:t>	</a:t>
            </a:r>
            <a:r>
              <a:rPr lang="en-GB" sz="1800" dirty="0" smtClean="0"/>
              <a:t>		</a:t>
            </a:r>
          </a:p>
          <a:p>
            <a:pPr marL="452628" indent="-342900">
              <a:buAutoNum type="arabicPeriod"/>
            </a:pPr>
            <a:endParaRPr lang="en-GB" sz="1800" u="sng" dirty="0" smtClean="0"/>
          </a:p>
          <a:p>
            <a:pPr marL="452628" indent="-342900">
              <a:buNone/>
            </a:pPr>
            <a:endParaRPr lang="en-BZ" sz="1800" dirty="0" smtClean="0"/>
          </a:p>
        </p:txBody>
      </p:sp>
      <p:pic>
        <p:nvPicPr>
          <p:cNvPr id="4" name="Picture 3" descr="Screenshot (6).png"/>
          <p:cNvPicPr>
            <a:picLocks noChangeAspect="1"/>
          </p:cNvPicPr>
          <p:nvPr/>
        </p:nvPicPr>
        <p:blipFill>
          <a:blip r:embed="rId2"/>
          <a:srcRect l="33333" t="41111" r="35000" b="17407"/>
          <a:stretch>
            <a:fillRect/>
          </a:stretch>
        </p:blipFill>
        <p:spPr>
          <a:xfrm>
            <a:off x="76200" y="3048000"/>
            <a:ext cx="3162300" cy="2209800"/>
          </a:xfrm>
          <a:prstGeom prst="rect">
            <a:avLst/>
          </a:prstGeom>
          <a:ln w="38100" cap="sq">
            <a:solidFill>
              <a:srgbClr val="00206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457200" y="2286000"/>
            <a:ext cx="4343400" cy="5334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dirty="0" smtClean="0"/>
              <a:t>According </a:t>
            </a:r>
            <a:r>
              <a:rPr lang="en-GB" sz="1200" dirty="0"/>
              <a:t>to the</a:t>
            </a:r>
            <a:r>
              <a:rPr lang="en-GB" sz="1200" dirty="0">
                <a:solidFill>
                  <a:schemeClr val="tx1"/>
                </a:solidFill>
              </a:rPr>
              <a:t> </a:t>
            </a:r>
            <a:r>
              <a:rPr lang="en-GB" sz="1200" u="sng" dirty="0" smtClean="0">
                <a:solidFill>
                  <a:schemeClr val="tx1"/>
                </a:solidFill>
                <a:hlinkClick r:id="rId3"/>
              </a:rPr>
              <a:t>Forrester</a:t>
            </a:r>
            <a:r>
              <a:rPr lang="en-GB" sz="1200" u="sng" dirty="0">
                <a:solidFill>
                  <a:schemeClr val="tx1"/>
                </a:solidFill>
              </a:rPr>
              <a:t> </a:t>
            </a:r>
            <a:r>
              <a:rPr lang="en-GB" sz="1200" u="sng" dirty="0" smtClean="0">
                <a:solidFill>
                  <a:schemeClr val="tx1"/>
                </a:solidFill>
              </a:rPr>
              <a:t>, it </a:t>
            </a:r>
            <a:r>
              <a:rPr lang="en-GB" sz="1200" dirty="0" smtClean="0"/>
              <a:t>will cost you </a:t>
            </a:r>
            <a:r>
              <a:rPr lang="en-GB" sz="1200" b="1" dirty="0" smtClean="0"/>
              <a:t>16 times more to bring a new customer up to the same level</a:t>
            </a:r>
            <a:r>
              <a:rPr lang="en-GB" sz="1200" dirty="0" smtClean="0"/>
              <a:t> as an existing customer.</a:t>
            </a:r>
            <a:endParaRPr lang="en-GB" sz="1200" dirty="0"/>
          </a:p>
        </p:txBody>
      </p:sp>
      <p:pic>
        <p:nvPicPr>
          <p:cNvPr id="6" name="Picture 5" descr="Screenshot (7).png"/>
          <p:cNvPicPr>
            <a:picLocks noChangeAspect="1"/>
          </p:cNvPicPr>
          <p:nvPr/>
        </p:nvPicPr>
        <p:blipFill>
          <a:blip r:embed="rId4"/>
          <a:srcRect l="30000" t="29259" r="32500" b="23333"/>
          <a:stretch>
            <a:fillRect/>
          </a:stretch>
        </p:blipFill>
        <p:spPr>
          <a:xfrm>
            <a:off x="3048000" y="3810000"/>
            <a:ext cx="3000376" cy="2133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4648200" y="2895600"/>
            <a:ext cx="4114800" cy="6858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dirty="0"/>
              <a:t> </a:t>
            </a:r>
            <a:r>
              <a:rPr lang="en-GB" sz="1200" dirty="0" smtClean="0"/>
              <a:t>The</a:t>
            </a:r>
            <a:r>
              <a:rPr lang="en-GB" sz="1200" dirty="0"/>
              <a:t> </a:t>
            </a:r>
            <a:r>
              <a:rPr lang="en-GB" sz="1200" u="sng" dirty="0">
                <a:hlinkClick r:id="rId5"/>
              </a:rPr>
              <a:t>Harvard Business School report claims that</a:t>
            </a:r>
            <a:r>
              <a:rPr lang="en-GB" sz="1200" dirty="0"/>
              <a:t> on average, </a:t>
            </a:r>
            <a:r>
              <a:rPr lang="en-GB" sz="1200" b="1" dirty="0"/>
              <a:t>a 5% increase in customer retention </a:t>
            </a:r>
            <a:r>
              <a:rPr lang="en-GB" sz="1200" dirty="0"/>
              <a:t>rates results in</a:t>
            </a:r>
            <a:r>
              <a:rPr lang="en-GB" sz="1200" b="1" dirty="0"/>
              <a:t> 25% – 95% increase of profits.</a:t>
            </a:r>
            <a:endParaRPr lang="en-GB" sz="1200" dirty="0"/>
          </a:p>
        </p:txBody>
      </p:sp>
      <p:sp>
        <p:nvSpPr>
          <p:cNvPr id="8" name="Rectangle 7"/>
          <p:cNvSpPr/>
          <p:nvPr/>
        </p:nvSpPr>
        <p:spPr>
          <a:xfrm>
            <a:off x="228600" y="5943600"/>
            <a:ext cx="3124200" cy="60960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200" dirty="0"/>
              <a:t>The lion’s share – </a:t>
            </a:r>
            <a:r>
              <a:rPr lang="en-GB" sz="1200" dirty="0">
                <a:solidFill>
                  <a:schemeClr val="tx1"/>
                </a:solidFill>
                <a:hlinkClick r:id="rId6"/>
              </a:rPr>
              <a:t>65% of a company’s </a:t>
            </a:r>
            <a:r>
              <a:rPr lang="en-GB" sz="1200" dirty="0">
                <a:hlinkClick r:id="rId6"/>
              </a:rPr>
              <a:t>business</a:t>
            </a:r>
            <a:r>
              <a:rPr lang="en-GB" sz="1200" dirty="0"/>
              <a:t> comes from existing customers!</a:t>
            </a:r>
          </a:p>
        </p:txBody>
      </p:sp>
      <p:pic>
        <p:nvPicPr>
          <p:cNvPr id="10" name="Picture 9" descr="Screenshot (8).png"/>
          <p:cNvPicPr>
            <a:picLocks noChangeAspect="1"/>
          </p:cNvPicPr>
          <p:nvPr/>
        </p:nvPicPr>
        <p:blipFill>
          <a:blip r:embed="rId7"/>
          <a:srcRect l="31667" t="36666" r="32500" b="24815"/>
          <a:stretch>
            <a:fillRect/>
          </a:stretch>
        </p:blipFill>
        <p:spPr>
          <a:xfrm>
            <a:off x="5638800" y="4800600"/>
            <a:ext cx="3276600" cy="19812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914400"/>
            <a:ext cx="8305800" cy="5715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BZ" sz="3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Machine Learning Benefits</a:t>
            </a:r>
          </a:p>
          <a:p>
            <a:pPr>
              <a:buNone/>
            </a:pPr>
            <a:endParaRPr lang="en-BZ" sz="1400" b="1" dirty="0" smtClean="0">
              <a:latin typeface="+mj-lt"/>
            </a:endParaRPr>
          </a:p>
          <a:p>
            <a:pPr>
              <a:buNone/>
            </a:pPr>
            <a:r>
              <a:rPr lang="en-BZ" sz="1400" b="1" dirty="0" smtClean="0">
                <a:latin typeface="+mj-lt"/>
              </a:rPr>
              <a:t>This machine learning give some benefits to Bank </a:t>
            </a:r>
            <a:r>
              <a:rPr lang="en-BZ" sz="1400" b="1" dirty="0" smtClean="0">
                <a:latin typeface="+mj-lt"/>
              </a:rPr>
              <a:t>Company</a:t>
            </a:r>
          </a:p>
          <a:p>
            <a:pPr>
              <a:buNone/>
            </a:pPr>
            <a:endParaRPr lang="en-BZ" sz="1400" b="1" dirty="0" smtClean="0">
              <a:latin typeface="+mj-lt"/>
            </a:endParaRPr>
          </a:p>
          <a:p>
            <a:pPr>
              <a:buNone/>
            </a:pPr>
            <a:r>
              <a:rPr lang="en-BZ" sz="1400" b="1" dirty="0" smtClean="0">
                <a:latin typeface="+mj-lt"/>
              </a:rPr>
              <a:t>Classification:</a:t>
            </a:r>
            <a:endParaRPr lang="en-BZ" sz="1400" b="1" dirty="0" smtClean="0">
              <a:latin typeface="+mj-lt"/>
            </a:endParaRPr>
          </a:p>
          <a:p>
            <a:pPr>
              <a:buNone/>
            </a:pPr>
            <a:endParaRPr lang="en-BZ" sz="1400" b="1" dirty="0" smtClean="0">
              <a:latin typeface="+mj-lt"/>
            </a:endParaRPr>
          </a:p>
          <a:p>
            <a:r>
              <a:rPr lang="en-GB" sz="1400" b="1" dirty="0" smtClean="0">
                <a:latin typeface="+mj-lt"/>
              </a:rPr>
              <a:t>Boost Profits:</a:t>
            </a:r>
            <a:r>
              <a:rPr lang="en-GB" sz="1400" dirty="0" smtClean="0">
                <a:latin typeface="+mj-lt"/>
              </a:rPr>
              <a:t> Selling to existing customers is easier and more cost effective rather than selling to new ones.</a:t>
            </a:r>
          </a:p>
          <a:p>
            <a:r>
              <a:rPr lang="en-GB" sz="1400" b="1" dirty="0" smtClean="0">
                <a:latin typeface="+mj-lt"/>
              </a:rPr>
              <a:t>Retain More Customers:</a:t>
            </a:r>
            <a:r>
              <a:rPr lang="en-GB" sz="1400" dirty="0" smtClean="0">
                <a:latin typeface="+mj-lt"/>
              </a:rPr>
              <a:t> Proactively launch campaigns and strategies to abate customer attrition.</a:t>
            </a:r>
          </a:p>
          <a:p>
            <a:r>
              <a:rPr lang="en-GB" sz="1400" b="1" dirty="0" smtClean="0">
                <a:latin typeface="+mj-lt"/>
              </a:rPr>
              <a:t>Win Back Business:</a:t>
            </a:r>
            <a:r>
              <a:rPr lang="en-GB" sz="1400" dirty="0" smtClean="0">
                <a:latin typeface="+mj-lt"/>
              </a:rPr>
              <a:t> Identify the root causes as to why customers leave and establish re-acquisition strategies.</a:t>
            </a:r>
          </a:p>
          <a:p>
            <a:r>
              <a:rPr lang="en-GB" sz="1400" b="1" dirty="0" smtClean="0">
                <a:latin typeface="+mj-lt"/>
              </a:rPr>
              <a:t>Avert Loss: </a:t>
            </a:r>
            <a:r>
              <a:rPr lang="en-GB" sz="1400" dirty="0" smtClean="0">
                <a:latin typeface="+mj-lt"/>
              </a:rPr>
              <a:t>Customer loss is substantial, long-reaching, and can impact everything from revenue to opportunity for competition</a:t>
            </a:r>
            <a:r>
              <a:rPr lang="en-GB" sz="1400" dirty="0" smtClean="0">
                <a:latin typeface="+mj-lt"/>
              </a:rPr>
              <a:t>.</a:t>
            </a:r>
            <a:endParaRPr lang="en-GB" sz="1400" dirty="0" smtClean="0">
              <a:latin typeface="+mj-lt"/>
            </a:endParaRPr>
          </a:p>
          <a:p>
            <a:pPr>
              <a:buNone/>
            </a:pPr>
            <a:endParaRPr lang="en-GB" sz="1400" dirty="0" smtClean="0">
              <a:latin typeface="+mj-lt"/>
            </a:endParaRPr>
          </a:p>
          <a:p>
            <a:pPr fontAlgn="base">
              <a:buNone/>
            </a:pPr>
            <a:r>
              <a:rPr lang="en-BZ" sz="1400" b="1" dirty="0" smtClean="0">
                <a:latin typeface="+mj-lt"/>
              </a:rPr>
              <a:t>Clustering:</a:t>
            </a:r>
          </a:p>
          <a:p>
            <a:pPr fontAlgn="base">
              <a:buNone/>
            </a:pPr>
            <a:endParaRPr lang="en-BZ" sz="1400" b="1" dirty="0" smtClean="0">
              <a:latin typeface="+mj-lt"/>
            </a:endParaRPr>
          </a:p>
          <a:p>
            <a:pPr fontAlgn="base">
              <a:buNone/>
            </a:pPr>
            <a:r>
              <a:rPr lang="en-GB" sz="1400" dirty="0" smtClean="0">
                <a:latin typeface="+mj-lt"/>
              </a:rPr>
              <a:t>	</a:t>
            </a:r>
            <a:r>
              <a:rPr lang="en-GB" sz="1400" dirty="0" smtClean="0">
                <a:latin typeface="+mj-lt"/>
              </a:rPr>
              <a:t>	Customer </a:t>
            </a:r>
            <a:r>
              <a:rPr lang="en-GB" sz="1400" dirty="0" smtClean="0">
                <a:latin typeface="+mj-lt"/>
              </a:rPr>
              <a:t>Segmentation is the subdivision of a market into discrete customer groups that share similar characteristics. </a:t>
            </a:r>
            <a:r>
              <a:rPr lang="en-GB" sz="1400" dirty="0" smtClean="0">
                <a:latin typeface="+mj-lt"/>
              </a:rPr>
              <a:t>Using </a:t>
            </a:r>
            <a:r>
              <a:rPr lang="en-GB" sz="1400" dirty="0" smtClean="0">
                <a:latin typeface="+mj-lt"/>
              </a:rPr>
              <a:t>data, companies can then outperform the competition by developing uniquely appealing products and </a:t>
            </a:r>
            <a:r>
              <a:rPr lang="en-GB" sz="1400" dirty="0" err="1" smtClean="0">
                <a:latin typeface="+mj-lt"/>
              </a:rPr>
              <a:t>services.Here</a:t>
            </a:r>
            <a:r>
              <a:rPr lang="en-GB" sz="1400" dirty="0" smtClean="0">
                <a:latin typeface="+mj-lt"/>
              </a:rPr>
              <a:t>, we will cluster </a:t>
            </a:r>
            <a:r>
              <a:rPr lang="en-GB" sz="1400" dirty="0" smtClean="0">
                <a:latin typeface="+mj-lt"/>
              </a:rPr>
              <a:t>valuable </a:t>
            </a:r>
            <a:r>
              <a:rPr lang="en-GB" sz="1400" dirty="0" smtClean="0">
                <a:latin typeface="+mj-lt"/>
              </a:rPr>
              <a:t>costumer that tend to churn. So company could give them more attention. Because, those customer bring more revenue </a:t>
            </a:r>
            <a:r>
              <a:rPr lang="en-GB" sz="1400" smtClean="0">
                <a:latin typeface="+mj-lt"/>
              </a:rPr>
              <a:t>for </a:t>
            </a:r>
            <a:r>
              <a:rPr lang="en-GB" sz="1400" smtClean="0">
                <a:latin typeface="+mj-lt"/>
              </a:rPr>
              <a:t>company.</a:t>
            </a:r>
            <a:endParaRPr lang="en-GB" sz="1400" dirty="0">
              <a:latin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838200"/>
          </a:xfrm>
        </p:spPr>
        <p:txBody>
          <a:bodyPr/>
          <a:lstStyle/>
          <a:p>
            <a:r>
              <a:rPr lang="en-BZ" dirty="0" smtClean="0"/>
              <a:t>Final Project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4325112"/>
          </a:xfrm>
        </p:spPr>
        <p:txBody>
          <a:bodyPr>
            <a:normAutofit fontScale="92500" lnSpcReduction="10000"/>
          </a:bodyPr>
          <a:lstStyle/>
          <a:p>
            <a:pPr marL="624078" indent="-514350">
              <a:buNone/>
            </a:pPr>
            <a:r>
              <a:rPr lang="en-BZ" sz="2200" b="1" dirty="0" smtClean="0">
                <a:latin typeface="+mj-lt"/>
              </a:rPr>
              <a:t>Classification Model</a:t>
            </a:r>
          </a:p>
          <a:p>
            <a:pPr marL="624078" indent="-514350">
              <a:buNone/>
            </a:pPr>
            <a:endParaRPr lang="en-BZ" sz="1600" dirty="0" smtClean="0">
              <a:latin typeface="+mj-lt"/>
            </a:endParaRP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1</a:t>
            </a:r>
            <a:r>
              <a:rPr lang="en-BZ" sz="1600" dirty="0" smtClean="0">
                <a:latin typeface="+mj-lt"/>
              </a:rPr>
              <a:t>. Data Cleaning &amp; Preparation</a:t>
            </a: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- Handling Missing Value</a:t>
            </a: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- Encoding Categorical Data</a:t>
            </a: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- Feature Selection</a:t>
            </a: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- Handling Outlier</a:t>
            </a: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- Feature Scaling</a:t>
            </a: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2. Exploratory Data Analysis</a:t>
            </a: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3. Machine Learning Model Building</a:t>
            </a: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There are 2 datasets, dataset with default numerical data and dataset with scaled numerical data</a:t>
            </a:r>
            <a:endParaRPr lang="en-GB" sz="1600" dirty="0" smtClean="0">
              <a:latin typeface="+mj-lt"/>
            </a:endParaRP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	- Split 90% and 80% Train Data</a:t>
            </a: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	- </a:t>
            </a:r>
            <a:r>
              <a:rPr lang="en-BZ" sz="1600" dirty="0" smtClean="0">
                <a:latin typeface="+mj-lt"/>
              </a:rPr>
              <a:t>Ov</a:t>
            </a:r>
            <a:r>
              <a:rPr lang="en-BZ" sz="1600" dirty="0" smtClean="0">
                <a:latin typeface="+mj-lt"/>
              </a:rPr>
              <a:t>ersampling </a:t>
            </a:r>
            <a:r>
              <a:rPr lang="en-BZ" sz="1600" dirty="0" smtClean="0">
                <a:latin typeface="+mj-lt"/>
              </a:rPr>
              <a:t>using </a:t>
            </a:r>
            <a:r>
              <a:rPr lang="en-GB" sz="1600" dirty="0" smtClean="0">
                <a:latin typeface="+mj-lt"/>
              </a:rPr>
              <a:t>Synthetic Minority Over-sampling Technique</a:t>
            </a:r>
            <a:endParaRPr lang="en-BZ" sz="1600" dirty="0" smtClean="0">
              <a:latin typeface="+mj-lt"/>
            </a:endParaRP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	- Logistic regression, Random Forest, </a:t>
            </a:r>
            <a:r>
              <a:rPr lang="en-BZ" sz="1600" dirty="0" err="1" smtClean="0">
                <a:latin typeface="+mj-lt"/>
              </a:rPr>
              <a:t>KNeighborsClassifier</a:t>
            </a:r>
            <a:endParaRPr lang="en-BZ" sz="1600" dirty="0" smtClean="0">
              <a:latin typeface="+mj-lt"/>
            </a:endParaRP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	- </a:t>
            </a:r>
            <a:r>
              <a:rPr lang="en-BZ" sz="1600" dirty="0" err="1" smtClean="0">
                <a:latin typeface="+mj-lt"/>
              </a:rPr>
              <a:t>Hyperparameter</a:t>
            </a:r>
            <a:r>
              <a:rPr lang="en-BZ" sz="1600" dirty="0" smtClean="0">
                <a:latin typeface="+mj-lt"/>
              </a:rPr>
              <a:t> Tuning using </a:t>
            </a:r>
            <a:r>
              <a:rPr lang="en-BZ" sz="1600" dirty="0" err="1" smtClean="0">
                <a:latin typeface="+mj-lt"/>
              </a:rPr>
              <a:t>GridSearchCV</a:t>
            </a:r>
            <a:r>
              <a:rPr lang="en-BZ" sz="1600" dirty="0" smtClean="0">
                <a:latin typeface="+mj-lt"/>
              </a:rPr>
              <a:t> and </a:t>
            </a:r>
            <a:r>
              <a:rPr lang="en-BZ" sz="1600" dirty="0" err="1" smtClean="0">
                <a:latin typeface="+mj-lt"/>
              </a:rPr>
              <a:t>RandomizedSearchCV</a:t>
            </a:r>
            <a:endParaRPr lang="en-BZ" sz="1600" dirty="0" smtClean="0">
              <a:latin typeface="+mj-lt"/>
            </a:endParaRPr>
          </a:p>
          <a:p>
            <a:pPr marL="624078" indent="-514350">
              <a:buNone/>
            </a:pPr>
            <a:r>
              <a:rPr lang="en-BZ" sz="1600" dirty="0" smtClean="0">
                <a:latin typeface="+mj-lt"/>
              </a:rPr>
              <a:t>		- Model Evaluation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BZ" sz="3600" dirty="0" smtClean="0"/>
              <a:t>Classification Model Result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BZ" sz="1600" dirty="0" smtClean="0">
                <a:latin typeface="+mj-lt"/>
              </a:rPr>
              <a:t>		After some experiments in building model. We found that </a:t>
            </a:r>
            <a:r>
              <a:rPr lang="en-BZ" sz="1600" dirty="0" err="1" smtClean="0">
                <a:latin typeface="+mj-lt"/>
              </a:rPr>
              <a:t>KNeighborsClassifier</a:t>
            </a:r>
            <a:r>
              <a:rPr lang="en-BZ" sz="1600" dirty="0" smtClean="0">
                <a:latin typeface="+mj-lt"/>
              </a:rPr>
              <a:t> with 90% data train after SMOTE which numerical </a:t>
            </a:r>
            <a:r>
              <a:rPr lang="en-BZ" sz="1600" dirty="0" err="1" smtClean="0">
                <a:latin typeface="+mj-lt"/>
              </a:rPr>
              <a:t>featues</a:t>
            </a:r>
            <a:r>
              <a:rPr lang="en-BZ" sz="1600" dirty="0" smtClean="0">
                <a:latin typeface="+mj-lt"/>
              </a:rPr>
              <a:t> have been scaled is the best model. Because it has highest recall 0.67 (67%). Actually we need to improve it, because churn problem really affect bank’s revenue and marketing cost.</a:t>
            </a:r>
          </a:p>
          <a:p>
            <a:pPr>
              <a:buNone/>
            </a:pPr>
            <a:endParaRPr lang="en-BZ" sz="1600" dirty="0" smtClean="0">
              <a:latin typeface="+mj-lt"/>
            </a:endParaRPr>
          </a:p>
          <a:p>
            <a:pPr>
              <a:buNone/>
            </a:pPr>
            <a:r>
              <a:rPr lang="en-BZ" sz="1600" dirty="0" smtClean="0">
                <a:latin typeface="+mj-lt"/>
              </a:rPr>
              <a:t>	</a:t>
            </a:r>
            <a:r>
              <a:rPr lang="en-BZ" sz="1600" dirty="0" smtClean="0">
                <a:latin typeface="+mj-lt"/>
              </a:rPr>
              <a:t>For improve model accuracy and recall, we need to add more data or add more features ex. Marital Status, Employment Status, Number of Customer Service Calls that customer made.</a:t>
            </a:r>
          </a:p>
          <a:p>
            <a:pPr>
              <a:buNone/>
            </a:pPr>
            <a:endParaRPr lang="en-BZ" sz="1600" dirty="0" smtClean="0"/>
          </a:p>
          <a:p>
            <a:pPr>
              <a:buNone/>
            </a:pPr>
            <a:endParaRPr lang="en-BZ" sz="1600" dirty="0" smtClean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355336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BZ" sz="2400" b="1" dirty="0" smtClean="0">
                <a:latin typeface="+mj-lt"/>
              </a:rPr>
              <a:t>Clustering Model</a:t>
            </a:r>
          </a:p>
          <a:p>
            <a:pPr>
              <a:buNone/>
            </a:pPr>
            <a:endParaRPr lang="en-BZ" sz="2000" dirty="0" smtClean="0">
              <a:latin typeface="+mj-lt"/>
            </a:endParaRPr>
          </a:p>
          <a:p>
            <a:pPr marL="624078" indent="-514350">
              <a:buAutoNum type="arabicPeriod"/>
            </a:pPr>
            <a:r>
              <a:rPr lang="en-BZ" sz="2000" dirty="0" smtClean="0">
                <a:latin typeface="+mj-lt"/>
              </a:rPr>
              <a:t>Data Preparation</a:t>
            </a:r>
          </a:p>
          <a:p>
            <a:pPr marL="624078" indent="-514350">
              <a:buAutoNum type="arabicPeriod"/>
            </a:pPr>
            <a:r>
              <a:rPr lang="en-BZ" sz="2000" dirty="0" smtClean="0">
                <a:latin typeface="+mj-lt"/>
              </a:rPr>
              <a:t>Clustering using </a:t>
            </a:r>
            <a:r>
              <a:rPr lang="en-BZ" sz="2000" dirty="0" err="1" smtClean="0">
                <a:latin typeface="+mj-lt"/>
              </a:rPr>
              <a:t>KMeans</a:t>
            </a:r>
            <a:endParaRPr lang="en-BZ" sz="2000" dirty="0" smtClean="0">
              <a:latin typeface="+mj-lt"/>
            </a:endParaRPr>
          </a:p>
          <a:p>
            <a:pPr marL="624078" indent="-514350">
              <a:buNone/>
            </a:pPr>
            <a:r>
              <a:rPr lang="en-BZ" sz="2000" dirty="0" smtClean="0">
                <a:latin typeface="+mj-lt"/>
              </a:rPr>
              <a:t>	- Count Best k value for training </a:t>
            </a:r>
            <a:r>
              <a:rPr lang="en-BZ" sz="2000" dirty="0" err="1" smtClean="0">
                <a:latin typeface="+mj-lt"/>
              </a:rPr>
              <a:t>KMeans</a:t>
            </a:r>
            <a:r>
              <a:rPr lang="en-BZ" sz="2000" dirty="0" smtClean="0">
                <a:latin typeface="+mj-lt"/>
              </a:rPr>
              <a:t> Model using Elbow Method</a:t>
            </a:r>
          </a:p>
          <a:p>
            <a:pPr marL="624078" indent="-514350">
              <a:buNone/>
            </a:pPr>
            <a:r>
              <a:rPr lang="en-BZ" sz="2000" dirty="0" smtClean="0">
                <a:latin typeface="+mj-lt"/>
              </a:rPr>
              <a:t>	</a:t>
            </a:r>
            <a:r>
              <a:rPr lang="en-BZ" sz="2000" dirty="0" smtClean="0">
                <a:latin typeface="+mj-lt"/>
              </a:rPr>
              <a:t>- Fitting </a:t>
            </a:r>
            <a:r>
              <a:rPr lang="en-BZ" sz="2000" dirty="0" err="1" smtClean="0">
                <a:latin typeface="+mj-lt"/>
              </a:rPr>
              <a:t>KMeans</a:t>
            </a:r>
            <a:r>
              <a:rPr lang="en-BZ" sz="2000" dirty="0" smtClean="0">
                <a:latin typeface="+mj-lt"/>
              </a:rPr>
              <a:t> Model</a:t>
            </a:r>
          </a:p>
          <a:p>
            <a:pPr marL="624078" indent="-514350">
              <a:buNone/>
            </a:pPr>
            <a:r>
              <a:rPr lang="en-BZ" sz="2000" dirty="0" smtClean="0">
                <a:latin typeface="+mj-lt"/>
              </a:rPr>
              <a:t>	- Predict and plotting cluster</a:t>
            </a:r>
          </a:p>
          <a:p>
            <a:pPr marL="624078" indent="-514350">
              <a:buNone/>
            </a:pPr>
            <a:r>
              <a:rPr lang="en-BZ" sz="2000" dirty="0" smtClean="0">
                <a:latin typeface="+mj-lt"/>
              </a:rPr>
              <a:t>	</a:t>
            </a:r>
            <a:r>
              <a:rPr lang="en-BZ" sz="2000" dirty="0" smtClean="0">
                <a:latin typeface="+mj-lt"/>
              </a:rPr>
              <a:t>- Cluster Exploration</a:t>
            </a:r>
          </a:p>
          <a:p>
            <a:pPr>
              <a:buNone/>
            </a:pPr>
            <a:endParaRPr lang="en-GB" sz="2400" dirty="0">
              <a:latin typeface="+mj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BZ" sz="3600" b="1" dirty="0" smtClean="0"/>
              <a:t>Clustering Result</a:t>
            </a:r>
            <a:br>
              <a:rPr lang="en-BZ" sz="3600" b="1" dirty="0" smtClean="0"/>
            </a:br>
            <a:r>
              <a:rPr lang="en-BZ" sz="2000" b="1" dirty="0" smtClean="0"/>
              <a:t>Salary and Balance</a:t>
            </a:r>
            <a:endParaRPr lang="en-GB" sz="3600" b="1" dirty="0"/>
          </a:p>
        </p:txBody>
      </p:sp>
      <p:pic>
        <p:nvPicPr>
          <p:cNvPr id="4" name="Content Placeholder 3" descr="Screen Shot 2020-06-18 at 23.30.16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0797" y="2249488"/>
            <a:ext cx="7062406" cy="4324350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BZ" sz="3600" b="1" dirty="0" smtClean="0"/>
              <a:t>Cluster 1 Exploration</a:t>
            </a:r>
            <a:endParaRPr lang="en-GB" sz="3600" b="1" dirty="0"/>
          </a:p>
        </p:txBody>
      </p:sp>
      <p:pic>
        <p:nvPicPr>
          <p:cNvPr id="4" name="Content Placeholder 3" descr="Screen Shot 2020-06-18 at 23.30.50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l="13195" t="37695" r="58551" b="28556"/>
          <a:stretch>
            <a:fillRect/>
          </a:stretch>
        </p:blipFill>
        <p:spPr>
          <a:xfrm>
            <a:off x="533400" y="4495800"/>
            <a:ext cx="2590800" cy="1934180"/>
          </a:xfrm>
        </p:spPr>
      </p:pic>
      <p:pic>
        <p:nvPicPr>
          <p:cNvPr id="5" name="Picture 4" descr="Screen Shot 2020-06-18 at 23.30.53.png"/>
          <p:cNvPicPr>
            <a:picLocks noChangeAspect="1"/>
          </p:cNvPicPr>
          <p:nvPr/>
        </p:nvPicPr>
        <p:blipFill>
          <a:blip r:embed="rId3" cstate="print"/>
          <a:srcRect l="15456" t="34551" r="57334" b="31243"/>
          <a:stretch>
            <a:fillRect/>
          </a:stretch>
        </p:blipFill>
        <p:spPr>
          <a:xfrm>
            <a:off x="6324600" y="2209800"/>
            <a:ext cx="2590800" cy="2035629"/>
          </a:xfrm>
          <a:prstGeom prst="rect">
            <a:avLst/>
          </a:prstGeom>
        </p:spPr>
      </p:pic>
      <p:pic>
        <p:nvPicPr>
          <p:cNvPr id="6" name="Picture 5" descr="Screen Shot 2020-06-18 at 23.30.55.png"/>
          <p:cNvPicPr>
            <a:picLocks noChangeAspect="1"/>
          </p:cNvPicPr>
          <p:nvPr/>
        </p:nvPicPr>
        <p:blipFill>
          <a:blip r:embed="rId4" cstate="print"/>
          <a:srcRect l="15487" t="50148" r="59247" b="15646"/>
          <a:stretch>
            <a:fillRect/>
          </a:stretch>
        </p:blipFill>
        <p:spPr>
          <a:xfrm>
            <a:off x="6400800" y="4419600"/>
            <a:ext cx="2362200" cy="1998785"/>
          </a:xfrm>
          <a:prstGeom prst="rect">
            <a:avLst/>
          </a:prstGeom>
        </p:spPr>
      </p:pic>
      <p:pic>
        <p:nvPicPr>
          <p:cNvPr id="7" name="Picture 6" descr="Screen Shot 2020-06-18 at 23.30.56.png"/>
          <p:cNvPicPr>
            <a:picLocks noChangeAspect="1"/>
          </p:cNvPicPr>
          <p:nvPr/>
        </p:nvPicPr>
        <p:blipFill>
          <a:blip r:embed="rId5" cstate="print"/>
          <a:srcRect l="14546" t="48642" r="59216" b="17152"/>
          <a:stretch>
            <a:fillRect/>
          </a:stretch>
        </p:blipFill>
        <p:spPr>
          <a:xfrm>
            <a:off x="429492" y="2133600"/>
            <a:ext cx="2618508" cy="2133600"/>
          </a:xfrm>
          <a:prstGeom prst="rect">
            <a:avLst/>
          </a:prstGeom>
        </p:spPr>
      </p:pic>
      <p:pic>
        <p:nvPicPr>
          <p:cNvPr id="8" name="Picture 7" descr="Screen Shot 2020-06-18 at 23.30.58.png"/>
          <p:cNvPicPr>
            <a:picLocks noChangeAspect="1"/>
          </p:cNvPicPr>
          <p:nvPr/>
        </p:nvPicPr>
        <p:blipFill>
          <a:blip r:embed="rId6" cstate="print"/>
          <a:srcRect l="15548" t="44026" r="50440" b="12439"/>
          <a:stretch>
            <a:fillRect/>
          </a:stretch>
        </p:blipFill>
        <p:spPr>
          <a:xfrm>
            <a:off x="3352800" y="3276600"/>
            <a:ext cx="2667000" cy="21336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1043</TotalTime>
  <Words>78</Words>
  <Application>Microsoft Office PowerPoint</Application>
  <PresentationFormat>On-screen Show (4:3)</PresentationFormat>
  <Paragraphs>72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Urban</vt:lpstr>
      <vt:lpstr>Bank Customer Churn Prediction and Customer Churn Segmentation</vt:lpstr>
      <vt:lpstr>Dataset Source</vt:lpstr>
      <vt:lpstr>Project Background</vt:lpstr>
      <vt:lpstr>Slide 4</vt:lpstr>
      <vt:lpstr>Final Project </vt:lpstr>
      <vt:lpstr>Classification Model Result</vt:lpstr>
      <vt:lpstr>Slide 7</vt:lpstr>
      <vt:lpstr>Clustering Result Salary and Balance</vt:lpstr>
      <vt:lpstr>Cluster 1 Exploration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Customer Churn Prediction and Customer Segmentation</dc:title>
  <dc:creator>Windows User</dc:creator>
  <cp:lastModifiedBy>Windows User</cp:lastModifiedBy>
  <cp:revision>110</cp:revision>
  <dcterms:created xsi:type="dcterms:W3CDTF">2020-05-31T11:16:10Z</dcterms:created>
  <dcterms:modified xsi:type="dcterms:W3CDTF">2020-06-18T14:51:04Z</dcterms:modified>
</cp:coreProperties>
</file>

<file path=docProps/thumbnail.jpeg>
</file>